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 id="2147483757" r:id="rId2"/>
  </p:sldMasterIdLst>
  <p:notesMasterIdLst>
    <p:notesMasterId r:id="rId26"/>
  </p:notesMasterIdLst>
  <p:sldIdLst>
    <p:sldId id="288" r:id="rId3"/>
    <p:sldId id="257" r:id="rId4"/>
    <p:sldId id="284" r:id="rId5"/>
    <p:sldId id="262" r:id="rId6"/>
    <p:sldId id="256" r:id="rId7"/>
    <p:sldId id="286" r:id="rId8"/>
    <p:sldId id="263" r:id="rId9"/>
    <p:sldId id="270" r:id="rId10"/>
    <p:sldId id="285" r:id="rId11"/>
    <p:sldId id="264" r:id="rId12"/>
    <p:sldId id="269" r:id="rId13"/>
    <p:sldId id="287" r:id="rId14"/>
    <p:sldId id="281" r:id="rId15"/>
    <p:sldId id="272" r:id="rId16"/>
    <p:sldId id="273" r:id="rId17"/>
    <p:sldId id="274" r:id="rId18"/>
    <p:sldId id="275" r:id="rId19"/>
    <p:sldId id="276" r:id="rId20"/>
    <p:sldId id="277" r:id="rId21"/>
    <p:sldId id="278" r:id="rId22"/>
    <p:sldId id="279" r:id="rId23"/>
    <p:sldId id="282" r:id="rId24"/>
    <p:sldId id="280"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4734" autoAdjust="0"/>
    <p:restoredTop sz="94550" autoAdjust="0"/>
  </p:normalViewPr>
  <p:slideViewPr>
    <p:cSldViewPr snapToGrid="0">
      <p:cViewPr>
        <p:scale>
          <a:sx n="80" d="100"/>
          <a:sy n="80" d="100"/>
        </p:scale>
        <p:origin x="-1554" y="-3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1B8DAFD8-7165-4E2F-BB27-4E46AA342AF1}" type="datetimeFigureOut">
              <a:rPr lang="en-US" smtClean="0"/>
              <a:t>4/12/2017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6719505-D932-4314-8F99-40F2BC647760}" type="slidenum">
              <a:rPr lang="en-US" smtClean="0"/>
              <a:t>‹#›</a:t>
            </a:fld>
            <a:endParaRPr lang="en-US"/>
          </a:p>
        </p:txBody>
      </p:sp>
    </p:spTree>
    <p:extLst>
      <p:ext uri="{BB962C8B-B14F-4D97-AF65-F5344CB8AC3E}">
        <p14:creationId xmlns:p14="http://schemas.microsoft.com/office/powerpoint/2010/main" val="4117440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5073874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3918334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37735122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4"/>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D83EE11-CAE9-4FC3-BE27-18A4CF3E4629}" type="slidenum">
              <a:rPr lang="en-US"/>
              <a:pPr>
                <a:defRPr/>
              </a:pPr>
              <a:t>‹#›</a:t>
            </a:fld>
            <a:endParaRPr lang="en-US" dirty="0"/>
          </a:p>
        </p:txBody>
      </p:sp>
      <p:pic>
        <p:nvPicPr>
          <p:cNvPr id="16" name="Picture 15"/>
          <p:cNvPicPr>
            <a:picLocks noChangeAspect="1"/>
          </p:cNvPicPr>
          <p:nvPr userDrawn="1"/>
        </p:nvPicPr>
        <p:blipFill rotWithShape="1">
          <a:blip r:embed="rId2" cstate="print">
            <a:extLst>
              <a:ext uri="{28A0092B-C50C-407E-A947-70E740481C1C}">
                <a14:useLocalDpi xmlns:a14="http://schemas.microsoft.com/office/drawing/2010/main" val="0"/>
              </a:ext>
            </a:extLst>
          </a:blip>
          <a:srcRect b="31476"/>
          <a:stretch/>
        </p:blipFill>
        <p:spPr>
          <a:xfrm>
            <a:off x="482659" y="6182822"/>
            <a:ext cx="3913974" cy="354714"/>
          </a:xfrm>
          <a:prstGeom prst="rect">
            <a:avLst/>
          </a:prstGeom>
        </p:spPr>
      </p:pic>
    </p:spTree>
    <p:extLst>
      <p:ext uri="{BB962C8B-B14F-4D97-AF65-F5344CB8AC3E}">
        <p14:creationId xmlns:p14="http://schemas.microsoft.com/office/powerpoint/2010/main" val="272957644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4"/>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D83EE11-CAE9-4FC3-BE27-18A4CF3E4629}" type="slidenum">
              <a:rPr lang="en-US"/>
              <a:pPr>
                <a:defRPr/>
              </a:pPr>
              <a:t>‹#›</a:t>
            </a:fld>
            <a:endParaRPr lang="en-US" dirty="0"/>
          </a:p>
        </p:txBody>
      </p:sp>
      <p:pic>
        <p:nvPicPr>
          <p:cNvPr id="18" name="Picture 17"/>
          <p:cNvPicPr>
            <a:picLocks noChangeAspect="1"/>
          </p:cNvPicPr>
          <p:nvPr userDrawn="1"/>
        </p:nvPicPr>
        <p:blipFill rotWithShape="1">
          <a:blip r:embed="rId2" cstate="print">
            <a:extLst>
              <a:ext uri="{28A0092B-C50C-407E-A947-70E740481C1C}">
                <a14:useLocalDpi xmlns:a14="http://schemas.microsoft.com/office/drawing/2010/main" val="0"/>
              </a:ext>
            </a:extLst>
          </a:blip>
          <a:srcRect b="31476"/>
          <a:stretch/>
        </p:blipFill>
        <p:spPr>
          <a:xfrm>
            <a:off x="482659" y="6182822"/>
            <a:ext cx="3913974" cy="354714"/>
          </a:xfrm>
          <a:prstGeom prst="rect">
            <a:avLst/>
          </a:prstGeom>
        </p:spPr>
      </p:pic>
    </p:spTree>
    <p:extLst>
      <p:ext uri="{BB962C8B-B14F-4D97-AF65-F5344CB8AC3E}">
        <p14:creationId xmlns:p14="http://schemas.microsoft.com/office/powerpoint/2010/main" val="200390943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fld id="{92212B76-B289-4FDE-B815-2CEF4D22B3EC}" type="slidenum">
              <a:rPr lang="en-US" smtClean="0"/>
              <a:t>‹#›</a:t>
            </a:fld>
            <a:endParaRPr lang="en-US"/>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b="31476"/>
          <a:stretch/>
        </p:blipFill>
        <p:spPr>
          <a:xfrm>
            <a:off x="482659" y="6182822"/>
            <a:ext cx="3913974" cy="354714"/>
          </a:xfrm>
          <a:prstGeom prst="rect">
            <a:avLst/>
          </a:prstGeom>
        </p:spPr>
      </p:pic>
    </p:spTree>
    <p:extLst>
      <p:ext uri="{BB962C8B-B14F-4D97-AF65-F5344CB8AC3E}">
        <p14:creationId xmlns:p14="http://schemas.microsoft.com/office/powerpoint/2010/main" val="3890662503"/>
      </p:ext>
    </p:extLst>
  </p:cSld>
  <p:clrMapOvr>
    <a:masterClrMapping/>
  </p:clrMapOvr>
  <p:transition spd="slow">
    <p:wip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4"/>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8" name="Rectangle 25"/>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26"/>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2" name="Title 21"/>
          <p:cNvSpPr>
            <a:spLocks noGrp="1"/>
          </p:cNvSpPr>
          <p:nvPr>
            <p:ph type="title"/>
          </p:nvPr>
        </p:nvSpPr>
        <p:spPr/>
        <p:txBody>
          <a:bodyPr/>
          <a:lstStyle/>
          <a:p>
            <a:r>
              <a:rPr lang="en-US" smtClean="0"/>
              <a:t>Click to edit Master title style</a:t>
            </a:r>
            <a:endParaRPr lang="en-US"/>
          </a:p>
        </p:txBody>
      </p:sp>
      <p:pic>
        <p:nvPicPr>
          <p:cNvPr id="16" name="Picture 15"/>
          <p:cNvPicPr>
            <a:picLocks noChangeAspect="1"/>
          </p:cNvPicPr>
          <p:nvPr userDrawn="1"/>
        </p:nvPicPr>
        <p:blipFill rotWithShape="1">
          <a:blip r:embed="rId2" cstate="print">
            <a:extLst>
              <a:ext uri="{28A0092B-C50C-407E-A947-70E740481C1C}">
                <a14:useLocalDpi xmlns:a14="http://schemas.microsoft.com/office/drawing/2010/main" val="0"/>
              </a:ext>
            </a:extLst>
          </a:blip>
          <a:srcRect b="31476"/>
          <a:stretch/>
        </p:blipFill>
        <p:spPr>
          <a:xfrm>
            <a:off x="482659" y="6182822"/>
            <a:ext cx="3913974" cy="354714"/>
          </a:xfrm>
          <a:prstGeom prst="rect">
            <a:avLst/>
          </a:prstGeom>
        </p:spPr>
      </p:pic>
    </p:spTree>
    <p:extLst>
      <p:ext uri="{BB962C8B-B14F-4D97-AF65-F5344CB8AC3E}">
        <p14:creationId xmlns:p14="http://schemas.microsoft.com/office/powerpoint/2010/main" val="19719311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6"/>
          <p:cNvSpPr>
            <a:spLocks noGrp="1"/>
          </p:cNvSpPr>
          <p:nvPr>
            <p:ph type="sldNum" sz="quarter" idx="12"/>
          </p:nvPr>
        </p:nvSpPr>
        <p:spPr/>
        <p:txBody>
          <a:bodyPr/>
          <a:lstStyle>
            <a:lvl1pPr>
              <a:defRPr/>
            </a:lvl1pPr>
          </a:lstStyle>
          <a:p>
            <a:fld id="{92212B76-B289-4FDE-B815-2CEF4D22B3EC}" type="slidenum">
              <a:rPr lang="en-US" smtClean="0"/>
              <a:t>‹#›</a:t>
            </a:fld>
            <a:endParaRPr lang="en-US"/>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b="31476"/>
          <a:stretch/>
        </p:blipFill>
        <p:spPr>
          <a:xfrm>
            <a:off x="482659" y="6182822"/>
            <a:ext cx="3913974" cy="354714"/>
          </a:xfrm>
          <a:prstGeom prst="rect">
            <a:avLst/>
          </a:prstGeom>
        </p:spPr>
      </p:pic>
    </p:spTree>
    <p:extLst>
      <p:ext uri="{BB962C8B-B14F-4D97-AF65-F5344CB8AC3E}">
        <p14:creationId xmlns:p14="http://schemas.microsoft.com/office/powerpoint/2010/main" val="1399972268"/>
      </p:ext>
    </p:extLst>
  </p:cSld>
  <p:clrMapOvr>
    <a:masterClrMapping/>
  </p:clrMapOvr>
  <p:transition spd="slow">
    <p:wip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23"/>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1" name="Rectangle 25"/>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dirty="0"/>
            </a:lvl1pPr>
          </a:lstStyle>
          <a:p>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fld id="{92212B76-B289-4FDE-B815-2CEF4D22B3EC}" type="slidenum">
              <a:rPr lang="en-US" smtClean="0"/>
              <a:t>‹#›</a:t>
            </a:fld>
            <a:endParaRPr lang="en-US"/>
          </a:p>
        </p:txBody>
      </p:sp>
    </p:spTree>
    <p:extLst>
      <p:ext uri="{BB962C8B-B14F-4D97-AF65-F5344CB8AC3E}">
        <p14:creationId xmlns:p14="http://schemas.microsoft.com/office/powerpoint/2010/main" val="2678272218"/>
      </p:ext>
    </p:extLst>
  </p:cSld>
  <p:clrMapOvr>
    <a:masterClrMapping/>
  </p:clrMapOvr>
  <p:transition spd="slow">
    <p:wip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dirty="0"/>
            </a:lvl1pPr>
          </a:lstStyle>
          <a:p>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fld id="{92212B76-B289-4FDE-B815-2CEF4D22B3EC}" type="slidenum">
              <a:rPr lang="en-US" smtClean="0"/>
              <a:t>‹#›</a:t>
            </a:fld>
            <a:endParaRPr lang="en-US"/>
          </a:p>
        </p:txBody>
      </p:sp>
    </p:spTree>
    <p:extLst>
      <p:ext uri="{BB962C8B-B14F-4D97-AF65-F5344CB8AC3E}">
        <p14:creationId xmlns:p14="http://schemas.microsoft.com/office/powerpoint/2010/main" val="2332929026"/>
      </p:ext>
    </p:extLst>
  </p:cSld>
  <p:clrMapOvr>
    <a:masterClrMapping/>
  </p:clrMapOvr>
  <p:transition spd="slow">
    <p:wip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4"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endParaRPr lang="en-US"/>
          </a:p>
        </p:txBody>
      </p:sp>
      <p:sp>
        <p:nvSpPr>
          <p:cNvPr id="9" name="Footer Placeholder 2"/>
          <p:cNvSpPr>
            <a:spLocks noGrp="1"/>
          </p:cNvSpPr>
          <p:nvPr>
            <p:ph type="ftr" sz="quarter" idx="11"/>
          </p:nvPr>
        </p:nvSpPr>
        <p:spPr/>
        <p:txBody>
          <a:bodyPr/>
          <a:lstStyle>
            <a:lvl1pPr>
              <a:defRPr dirty="0"/>
            </a:lvl1pPr>
          </a:lstStyle>
          <a:p>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fld id="{92212B76-B289-4FDE-B815-2CEF4D22B3EC}" type="slidenum">
              <a:rPr lang="en-US" smtClean="0"/>
              <a:t>‹#›</a:t>
            </a:fld>
            <a:endParaRPr lang="en-US"/>
          </a:p>
        </p:txBody>
      </p:sp>
    </p:spTree>
    <p:extLst>
      <p:ext uri="{BB962C8B-B14F-4D97-AF65-F5344CB8AC3E}">
        <p14:creationId xmlns:p14="http://schemas.microsoft.com/office/powerpoint/2010/main" val="3333487121"/>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72967279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8" name="Rectangle 24"/>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 name="Rectangle 9"/>
          <p:cNvSpPr/>
          <p:nvPr/>
        </p:nvSpPr>
        <p:spPr>
          <a:xfrm>
            <a:off x="152400" y="609600"/>
            <a:ext cx="2743200" cy="57912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6A5DE983-C8E2-4601-805F-CCC80BE435EB}" type="slidenum">
              <a:rPr lang="en-US"/>
              <a:pPr>
                <a:defRPr/>
              </a:pPr>
              <a:t>‹#›</a:t>
            </a:fld>
            <a:endParaRPr lang="en-US" dirty="0"/>
          </a:p>
        </p:txBody>
      </p:sp>
      <p:pic>
        <p:nvPicPr>
          <p:cNvPr id="18" name="Picture 17"/>
          <p:cNvPicPr>
            <a:picLocks noChangeAspect="1"/>
          </p:cNvPicPr>
          <p:nvPr userDrawn="1"/>
        </p:nvPicPr>
        <p:blipFill rotWithShape="1">
          <a:blip r:embed="rId2" cstate="print">
            <a:extLst>
              <a:ext uri="{28A0092B-C50C-407E-A947-70E740481C1C}">
                <a14:useLocalDpi xmlns:a14="http://schemas.microsoft.com/office/drawing/2010/main" val="0"/>
              </a:ext>
            </a:extLst>
          </a:blip>
          <a:srcRect b="31476"/>
          <a:stretch/>
        </p:blipFill>
        <p:spPr>
          <a:xfrm>
            <a:off x="482659" y="6182822"/>
            <a:ext cx="3913974" cy="354714"/>
          </a:xfrm>
          <a:prstGeom prst="rect">
            <a:avLst/>
          </a:prstGeom>
        </p:spPr>
      </p:pic>
    </p:spTree>
    <p:extLst>
      <p:ext uri="{BB962C8B-B14F-4D97-AF65-F5344CB8AC3E}">
        <p14:creationId xmlns:p14="http://schemas.microsoft.com/office/powerpoint/2010/main" val="368518658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8" name="Rectangle 24"/>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1" name="Rectangle 10"/>
          <p:cNvSpPr/>
          <p:nvPr/>
        </p:nvSpPr>
        <p:spPr>
          <a:xfrm>
            <a:off x="152400" y="609600"/>
            <a:ext cx="2743200" cy="57912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b="31476"/>
          <a:stretch/>
        </p:blipFill>
        <p:spPr>
          <a:xfrm>
            <a:off x="482659" y="6182822"/>
            <a:ext cx="3913974" cy="354714"/>
          </a:xfrm>
          <a:prstGeom prst="rect">
            <a:avLst/>
          </a:prstGeom>
        </p:spPr>
      </p:pic>
    </p:spTree>
    <p:extLst>
      <p:ext uri="{BB962C8B-B14F-4D97-AF65-F5344CB8AC3E}">
        <p14:creationId xmlns:p14="http://schemas.microsoft.com/office/powerpoint/2010/main" val="307166665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pPr>
              <a:defRPr/>
            </a:pPr>
            <a:fld id="{4210BF66-77F7-43AE-892F-4FAED9C072E6}" type="slidenum">
              <a:rPr lang="en-US"/>
              <a:pPr>
                <a:defRPr/>
              </a:pPr>
              <a:t>‹#›</a:t>
            </a:fld>
            <a:endParaRPr lang="en-US" dirty="0"/>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31476"/>
          <a:stretch/>
        </p:blipFill>
        <p:spPr>
          <a:xfrm>
            <a:off x="482659" y="6182822"/>
            <a:ext cx="3913974" cy="354714"/>
          </a:xfrm>
          <a:prstGeom prst="rect">
            <a:avLst/>
          </a:prstGeom>
        </p:spPr>
      </p:pic>
    </p:spTree>
    <p:extLst>
      <p:ext uri="{BB962C8B-B14F-4D97-AF65-F5344CB8AC3E}">
        <p14:creationId xmlns:p14="http://schemas.microsoft.com/office/powerpoint/2010/main" val="187729703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6" name="Rectangle 23"/>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7"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334AB993-1E01-4988-B7DC-4A346AA8B7B9}" type="slidenum">
              <a:rPr lang="en-US"/>
              <a:pPr>
                <a:defRPr/>
              </a:pPr>
              <a:t>‹#›</a:t>
            </a:fld>
            <a:endParaRPr lang="en-US" dirty="0"/>
          </a:p>
        </p:txBody>
      </p:sp>
      <p:sp>
        <p:nvSpPr>
          <p:cNvPr id="14" name="Date Placeholder 3"/>
          <p:cNvSpPr>
            <a:spLocks noGrp="1"/>
          </p:cNvSpPr>
          <p:nvPr>
            <p:ph type="dt" sz="half" idx="11"/>
          </p:nvPr>
        </p:nvSpPr>
        <p:spPr/>
        <p:txBody>
          <a:bodyPr/>
          <a:lstStyle>
            <a:lvl1pPr>
              <a:defRPr/>
            </a:lvl1pPr>
          </a:lstStyle>
          <a:p>
            <a:pPr>
              <a:defRPr/>
            </a:pPr>
            <a:endParaRPr lang="en-US" dirty="0"/>
          </a:p>
        </p:txBody>
      </p:sp>
      <p:sp>
        <p:nvSpPr>
          <p:cNvPr id="15" name="Footer Placeholder 4"/>
          <p:cNvSpPr>
            <a:spLocks noGrp="1"/>
          </p:cNvSpPr>
          <p:nvPr>
            <p:ph type="ftr" sz="quarter" idx="12"/>
          </p:nvPr>
        </p:nvSpPr>
        <p:spPr/>
        <p:txBody>
          <a:bodyPr/>
          <a:lstStyle>
            <a:lvl1pPr>
              <a:defRPr dirty="0"/>
            </a:lvl1pPr>
          </a:lstStyle>
          <a:p>
            <a:endParaRPr lang="en-US" dirty="0"/>
          </a:p>
        </p:txBody>
      </p:sp>
    </p:spTree>
    <p:extLst>
      <p:ext uri="{BB962C8B-B14F-4D97-AF65-F5344CB8AC3E}">
        <p14:creationId xmlns:p14="http://schemas.microsoft.com/office/powerpoint/2010/main" val="17328948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9" name="Footer Placeholder 18"/>
          <p:cNvSpPr>
            <a:spLocks noGrp="1"/>
          </p:cNvSpPr>
          <p:nvPr>
            <p:ph type="ftr" sz="quarter" idx="11"/>
          </p:nvPr>
        </p:nvSpPr>
        <p:spPr/>
        <p:txBody>
          <a:bodyPr/>
          <a:lstStyle/>
          <a:p>
            <a:endParaRPr lang="en-US" dirty="0"/>
          </a:p>
        </p:txBody>
      </p:sp>
    </p:spTree>
  </p:cSld>
  <p:clrMapOvr>
    <a:masterClrMapping/>
  </p:clrMapOvr>
  <p:transition spd="slow">
    <p:wip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710554784"/>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31830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1752903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600382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24304766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5613833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271199925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2CF4DF-CE95-4407-9A2B-6D241244059D}" type="slidenum">
              <a:rPr lang="en-US" smtClean="0"/>
              <a:t>‹#›</a:t>
            </a:fld>
            <a:endParaRPr lang="en-US"/>
          </a:p>
        </p:txBody>
      </p:sp>
    </p:spTree>
    <p:extLst>
      <p:ext uri="{BB962C8B-B14F-4D97-AF65-F5344CB8AC3E}">
        <p14:creationId xmlns:p14="http://schemas.microsoft.com/office/powerpoint/2010/main" val="40714460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CF4DF-CE95-4407-9A2B-6D241244059D}" type="slidenum">
              <a:rPr lang="en-US" smtClean="0"/>
              <a:t>‹#›</a:t>
            </a:fld>
            <a:endParaRPr lang="en-US"/>
          </a:p>
        </p:txBody>
      </p:sp>
    </p:spTree>
    <p:extLst>
      <p:ext uri="{BB962C8B-B14F-4D97-AF65-F5344CB8AC3E}">
        <p14:creationId xmlns:p14="http://schemas.microsoft.com/office/powerpoint/2010/main" val="293460172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endParaRPr lang="en-US" dirty="0"/>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dirty="0">
                <a:solidFill>
                  <a:srgbClr val="FFFFFF"/>
                </a:solidFill>
                <a:latin typeface="+mn-lt"/>
                <a:cs typeface="+mn-cs"/>
              </a:defRPr>
            </a:lvl1pPr>
          </a:lstStyle>
          <a:p>
            <a:endParaRPr lang="en-US" dirty="0"/>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4E20F877-E8CC-4814-BCBE-4D1A641097FC}" type="slidenum">
              <a:rPr lang="en-US"/>
              <a:pPr>
                <a:defRPr/>
              </a:pPr>
              <a:t>‹#›</a:t>
            </a:fld>
            <a:endParaRPr lang="en-US" dirty="0"/>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6" name="Picture 15"/>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467600" y="5562600"/>
            <a:ext cx="914400" cy="914400"/>
          </a:xfrm>
          <a:prstGeom prst="rect">
            <a:avLst/>
          </a:prstGeom>
        </p:spPr>
      </p:pic>
    </p:spTree>
  </p:cSld>
  <p:clrMap bg1="lt1" tx1="dk1" bg2="lt2" tx2="dk2" accent1="accent1" accent2="accent2" accent3="accent3" accent4="accent4" accent5="accent5" accent6="accent6" hlink="hlink" folHlink="folHlink"/>
  <p:sldLayoutIdLst>
    <p:sldLayoutId id="2147483758" r:id="rId1"/>
    <p:sldLayoutId id="2147483769"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09" r:id="rId13"/>
    <p:sldLayoutId id="2147483756" r:id="rId14"/>
  </p:sldLayoutIdLst>
  <p:transition spd="slow">
    <p:wipe/>
  </p:transition>
  <p:timing>
    <p:tnLst>
      <p:par>
        <p:cTn id="1" dur="indefinite" restart="never" nodeType="tmRoot"/>
      </p:par>
    </p:tnLst>
  </p:timing>
  <p:hf hdr="0" ftr="0" dt="0"/>
  <p:txStyles>
    <p:titleStyle>
      <a:lvl1pPr algn="ctr" rtl="0" eaLnBrk="1" fontAlgn="base" hangingPunct="1">
        <a:spcBef>
          <a:spcPct val="0"/>
        </a:spcBef>
        <a:spcAft>
          <a:spcPct val="0"/>
        </a:spcAft>
        <a:defRPr sz="3300" kern="1200">
          <a:solidFill>
            <a:srgbClr val="164C6C"/>
          </a:solidFill>
          <a:latin typeface="+mj-lt"/>
          <a:ea typeface="+mj-ea"/>
          <a:cs typeface="+mj-cs"/>
        </a:defRPr>
      </a:lvl1pPr>
      <a:lvl2pPr algn="ctr" rtl="0" eaLnBrk="1" fontAlgn="base" hangingPunct="1">
        <a:spcBef>
          <a:spcPct val="0"/>
        </a:spcBef>
        <a:spcAft>
          <a:spcPct val="0"/>
        </a:spcAft>
        <a:defRPr sz="3300">
          <a:solidFill>
            <a:srgbClr val="164C6C"/>
          </a:solidFill>
          <a:latin typeface="Georgia" pitchFamily="18" charset="0"/>
        </a:defRPr>
      </a:lvl2pPr>
      <a:lvl3pPr algn="ctr" rtl="0" eaLnBrk="1" fontAlgn="base" hangingPunct="1">
        <a:spcBef>
          <a:spcPct val="0"/>
        </a:spcBef>
        <a:spcAft>
          <a:spcPct val="0"/>
        </a:spcAft>
        <a:defRPr sz="3300">
          <a:solidFill>
            <a:srgbClr val="164C6C"/>
          </a:solidFill>
          <a:latin typeface="Georgia" pitchFamily="18" charset="0"/>
        </a:defRPr>
      </a:lvl3pPr>
      <a:lvl4pPr algn="ctr" rtl="0" eaLnBrk="1" fontAlgn="base" hangingPunct="1">
        <a:spcBef>
          <a:spcPct val="0"/>
        </a:spcBef>
        <a:spcAft>
          <a:spcPct val="0"/>
        </a:spcAft>
        <a:defRPr sz="3300">
          <a:solidFill>
            <a:srgbClr val="164C6C"/>
          </a:solidFill>
          <a:latin typeface="Georgia" pitchFamily="18" charset="0"/>
        </a:defRPr>
      </a:lvl4pPr>
      <a:lvl5pPr algn="ctr" rtl="0" eaLnBrk="1" fontAlgn="base" hangingPunct="1">
        <a:spcBef>
          <a:spcPct val="0"/>
        </a:spcBef>
        <a:spcAft>
          <a:spcPct val="0"/>
        </a:spcAft>
        <a:defRPr sz="3300">
          <a:solidFill>
            <a:srgbClr val="164C6C"/>
          </a:solidFill>
          <a:latin typeface="Georgia" pitchFamily="18" charset="0"/>
        </a:defRPr>
      </a:lvl5pPr>
      <a:lvl6pPr marL="457200" algn="ctr" rtl="0" eaLnBrk="1" fontAlgn="base" hangingPunct="1">
        <a:spcBef>
          <a:spcPct val="0"/>
        </a:spcBef>
        <a:spcAft>
          <a:spcPct val="0"/>
        </a:spcAft>
        <a:defRPr sz="3300">
          <a:solidFill>
            <a:srgbClr val="164C6C"/>
          </a:solidFill>
          <a:latin typeface="Georgia" pitchFamily="18" charset="0"/>
        </a:defRPr>
      </a:lvl6pPr>
      <a:lvl7pPr marL="914400" algn="ctr" rtl="0" eaLnBrk="1" fontAlgn="base" hangingPunct="1">
        <a:spcBef>
          <a:spcPct val="0"/>
        </a:spcBef>
        <a:spcAft>
          <a:spcPct val="0"/>
        </a:spcAft>
        <a:defRPr sz="3300">
          <a:solidFill>
            <a:srgbClr val="164C6C"/>
          </a:solidFill>
          <a:latin typeface="Georgia" pitchFamily="18" charset="0"/>
        </a:defRPr>
      </a:lvl7pPr>
      <a:lvl8pPr marL="1371600" algn="ctr" rtl="0" eaLnBrk="1" fontAlgn="base" hangingPunct="1">
        <a:spcBef>
          <a:spcPct val="0"/>
        </a:spcBef>
        <a:spcAft>
          <a:spcPct val="0"/>
        </a:spcAft>
        <a:defRPr sz="3300">
          <a:solidFill>
            <a:srgbClr val="164C6C"/>
          </a:solidFill>
          <a:latin typeface="Georgia" pitchFamily="18" charset="0"/>
        </a:defRPr>
      </a:lvl8pPr>
      <a:lvl9pPr marL="1828800" algn="ctr" rtl="0" eaLnBrk="1" fontAlgn="base" hangingPunct="1">
        <a:spcBef>
          <a:spcPct val="0"/>
        </a:spcBef>
        <a:spcAft>
          <a:spcPct val="0"/>
        </a:spcAft>
        <a:defRPr sz="3300">
          <a:solidFill>
            <a:srgbClr val="164C6C"/>
          </a:solidFill>
          <a:latin typeface="Georgia" pitchFamily="18" charset="0"/>
        </a:defRPr>
      </a:lvl9pPr>
    </p:titleStyle>
    <p:body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1B587C"/>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4E8542"/>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604878"/>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www.njhrc.gov/"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smtClean="0"/>
              <a:t>Valerie Mielke, MSW</a:t>
            </a:r>
          </a:p>
          <a:p>
            <a:r>
              <a:rPr lang="en-US" dirty="0" smtClean="0"/>
              <a:t>Assistant Commissioner</a:t>
            </a:r>
          </a:p>
          <a:p>
            <a:r>
              <a:rPr lang="en-US" dirty="0" smtClean="0"/>
              <a:t>Division of Mental Health and Addiction Services</a:t>
            </a:r>
          </a:p>
          <a:p>
            <a:endParaRPr lang="en-US" dirty="0"/>
          </a:p>
          <a:p>
            <a:r>
              <a:rPr lang="en-US" dirty="0" smtClean="0"/>
              <a:t>March 28, 2017</a:t>
            </a:r>
            <a:endParaRPr lang="en-US" dirty="0"/>
          </a:p>
        </p:txBody>
      </p:sp>
      <p:sp>
        <p:nvSpPr>
          <p:cNvPr id="4" name="Title 3"/>
          <p:cNvSpPr>
            <a:spLocks noGrp="1"/>
          </p:cNvSpPr>
          <p:nvPr>
            <p:ph type="ctrTitle"/>
          </p:nvPr>
        </p:nvSpPr>
        <p:spPr/>
        <p:txBody>
          <a:bodyPr/>
          <a:lstStyle/>
          <a:p>
            <a:r>
              <a:rPr lang="en-US" dirty="0" smtClean="0"/>
              <a:t>Supporting Recovery through Housing</a:t>
            </a:r>
            <a:endParaRPr lang="en-US" dirty="0"/>
          </a:p>
        </p:txBody>
      </p:sp>
    </p:spTree>
    <p:extLst>
      <p:ext uri="{BB962C8B-B14F-4D97-AF65-F5344CB8AC3E}">
        <p14:creationId xmlns:p14="http://schemas.microsoft.com/office/powerpoint/2010/main" val="1328275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Support Services (CSS)</a:t>
            </a:r>
            <a:endParaRPr lang="en-US" dirty="0"/>
          </a:p>
        </p:txBody>
      </p:sp>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122670" y="1552575"/>
            <a:ext cx="7145030" cy="454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92212B76-B289-4FDE-B815-2CEF4D22B3EC}" type="slidenum">
              <a:rPr lang="en-US" smtClean="0"/>
              <a:t>10</a:t>
            </a:fld>
            <a:endParaRPr lang="en-US"/>
          </a:p>
        </p:txBody>
      </p:sp>
    </p:spTree>
    <p:extLst>
      <p:ext uri="{BB962C8B-B14F-4D97-AF65-F5344CB8AC3E}">
        <p14:creationId xmlns:p14="http://schemas.microsoft.com/office/powerpoint/2010/main" val="1627893900"/>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             Prior to CSS</a:t>
            </a:r>
            <a:endParaRPr lang="en-US" dirty="0"/>
          </a:p>
        </p:txBody>
      </p:sp>
      <p:sp>
        <p:nvSpPr>
          <p:cNvPr id="3" name="Text Placeholder 2"/>
          <p:cNvSpPr>
            <a:spLocks noGrp="1"/>
          </p:cNvSpPr>
          <p:nvPr>
            <p:ph type="body" sz="half" idx="3"/>
          </p:nvPr>
        </p:nvSpPr>
        <p:spPr/>
        <p:txBody>
          <a:bodyPr/>
          <a:lstStyle/>
          <a:p>
            <a:endParaRPr lang="en-US" dirty="0" smtClean="0"/>
          </a:p>
          <a:p>
            <a:r>
              <a:rPr lang="en-US" dirty="0" smtClean="0"/>
              <a:t>   CSS</a:t>
            </a:r>
            <a:endParaRPr lang="en-US" dirty="0"/>
          </a:p>
          <a:p>
            <a:endParaRPr lang="en-US" dirty="0"/>
          </a:p>
        </p:txBody>
      </p:sp>
      <p:sp>
        <p:nvSpPr>
          <p:cNvPr id="4" name="Content Placeholder 3"/>
          <p:cNvSpPr>
            <a:spLocks noGrp="1"/>
          </p:cNvSpPr>
          <p:nvPr>
            <p:ph sz="quarter" idx="2"/>
          </p:nvPr>
        </p:nvSpPr>
        <p:spPr>
          <a:xfrm>
            <a:off x="301752" y="2339439"/>
            <a:ext cx="4041648" cy="3950348"/>
          </a:xfrm>
        </p:spPr>
        <p:txBody>
          <a:bodyPr/>
          <a:lstStyle/>
          <a:p>
            <a:pPr marL="285750" indent="-285750">
              <a:buFont typeface="Arial" panose="020B0604020202020204" pitchFamily="34" charset="0"/>
              <a:buChar char="•"/>
            </a:pPr>
            <a:r>
              <a:rPr lang="en-US" dirty="0"/>
              <a:t>Services provided to individual are determined by agency staff</a:t>
            </a:r>
          </a:p>
          <a:p>
            <a:pPr marL="285750" indent="-285750">
              <a:buFont typeface="Arial" panose="020B0604020202020204" pitchFamily="34" charset="0"/>
              <a:buChar char="•"/>
            </a:pPr>
            <a:r>
              <a:rPr lang="en-US" dirty="0"/>
              <a:t>Services are only available at certain locations (e.g., partial care)</a:t>
            </a:r>
          </a:p>
          <a:p>
            <a:endParaRPr lang="en-US" dirty="0"/>
          </a:p>
        </p:txBody>
      </p:sp>
      <p:sp>
        <p:nvSpPr>
          <p:cNvPr id="5" name="Content Placeholder 4"/>
          <p:cNvSpPr>
            <a:spLocks noGrp="1"/>
          </p:cNvSpPr>
          <p:nvPr>
            <p:ph sz="quarter" idx="4"/>
          </p:nvPr>
        </p:nvSpPr>
        <p:spPr>
          <a:xfrm>
            <a:off x="4800600" y="2244436"/>
            <a:ext cx="4038600" cy="4049139"/>
          </a:xfrm>
        </p:spPr>
        <p:txBody>
          <a:bodyPr/>
          <a:lstStyle/>
          <a:p>
            <a:pPr marL="285750" indent="-285750">
              <a:buFont typeface="Arial" panose="020B0604020202020204" pitchFamily="34" charset="0"/>
              <a:buChar char="•"/>
            </a:pPr>
            <a:r>
              <a:rPr lang="en-US" dirty="0"/>
              <a:t>Services provided will be based on individual choice</a:t>
            </a:r>
          </a:p>
          <a:p>
            <a:pPr marL="285750" indent="-285750">
              <a:buFont typeface="Arial" panose="020B0604020202020204" pitchFamily="34" charset="0"/>
              <a:buChar char="•"/>
            </a:pPr>
            <a:r>
              <a:rPr lang="en-US" dirty="0"/>
              <a:t>Services are available where needed (e.g. individual learns budgeting and/or nutrition skills at the market)</a:t>
            </a:r>
          </a:p>
          <a:p>
            <a:endParaRPr lang="en-US" dirty="0"/>
          </a:p>
        </p:txBody>
      </p:sp>
      <p:sp>
        <p:nvSpPr>
          <p:cNvPr id="6" name="Title 5"/>
          <p:cNvSpPr>
            <a:spLocks noGrp="1"/>
          </p:cNvSpPr>
          <p:nvPr>
            <p:ph type="title"/>
          </p:nvPr>
        </p:nvSpPr>
        <p:spPr>
          <a:xfrm>
            <a:off x="301625" y="-190499"/>
            <a:ext cx="8534400" cy="1223652"/>
          </a:xfrm>
        </p:spPr>
        <p:txBody>
          <a:bodyPr/>
          <a:lstStyle/>
          <a:p>
            <a:r>
              <a:rPr lang="en-US" dirty="0" smtClean="0"/>
              <a:t>CSS has changed the nature of services	</a:t>
            </a:r>
            <a:endParaRPr lang="en-US" dirty="0"/>
          </a:p>
        </p:txBody>
      </p:sp>
      <p:sp>
        <p:nvSpPr>
          <p:cNvPr id="7" name="Slide Number Placeholder 6"/>
          <p:cNvSpPr>
            <a:spLocks noGrp="1"/>
          </p:cNvSpPr>
          <p:nvPr>
            <p:ph type="sldNum" sz="quarter" idx="12"/>
          </p:nvPr>
        </p:nvSpPr>
        <p:spPr/>
        <p:txBody>
          <a:bodyPr/>
          <a:lstStyle/>
          <a:p>
            <a:fld id="{92212B76-B289-4FDE-B815-2CEF4D22B3EC}" type="slidenum">
              <a:rPr lang="en-US" smtClean="0"/>
              <a:t>11</a:t>
            </a:fld>
            <a:endParaRPr lang="en-US"/>
          </a:p>
        </p:txBody>
      </p:sp>
    </p:spTree>
    <p:extLst>
      <p:ext uri="{BB962C8B-B14F-4D97-AF65-F5344CB8AC3E}">
        <p14:creationId xmlns:p14="http://schemas.microsoft.com/office/powerpoint/2010/main" val="274680150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Olmstead Settlement Outcomes</a:t>
            </a:r>
            <a:endParaRPr lang="en-US" dirty="0"/>
          </a:p>
        </p:txBody>
      </p:sp>
      <p:sp>
        <p:nvSpPr>
          <p:cNvPr id="12" name="Content Placeholder 11"/>
          <p:cNvSpPr>
            <a:spLocks noGrp="1"/>
          </p:cNvSpPr>
          <p:nvPr>
            <p:ph sz="quarter" idx="1"/>
          </p:nvPr>
        </p:nvSpPr>
        <p:spPr/>
        <p:txBody>
          <a:bodyPr/>
          <a:lstStyle/>
          <a:p>
            <a:endParaRPr lang="en-US" dirty="0" smtClean="0"/>
          </a:p>
          <a:p>
            <a:r>
              <a:rPr lang="en-US" dirty="0" smtClean="0"/>
              <a:t>What is Olmstead?</a:t>
            </a:r>
          </a:p>
          <a:p>
            <a:endParaRPr lang="en-US" dirty="0"/>
          </a:p>
          <a:p>
            <a:r>
              <a:rPr lang="en-US" dirty="0" smtClean="0"/>
              <a:t>Key elements in NJ’s Olmstead  Settlement Agreement</a:t>
            </a:r>
            <a:endParaRPr lang="en-US" dirty="0"/>
          </a:p>
        </p:txBody>
      </p:sp>
      <p:sp>
        <p:nvSpPr>
          <p:cNvPr id="13" name="Slide Number Placeholder 12"/>
          <p:cNvSpPr>
            <a:spLocks noGrp="1"/>
          </p:cNvSpPr>
          <p:nvPr>
            <p:ph type="sldNum" sz="quarter" idx="12"/>
          </p:nvPr>
        </p:nvSpPr>
        <p:spPr/>
        <p:txBody>
          <a:bodyPr/>
          <a:lstStyle/>
          <a:p>
            <a:fld id="{92212B76-B289-4FDE-B815-2CEF4D22B3EC}" type="slidenum">
              <a:rPr lang="en-US" smtClean="0"/>
              <a:t>12</a:t>
            </a:fld>
            <a:endParaRPr lang="en-US"/>
          </a:p>
        </p:txBody>
      </p:sp>
    </p:spTree>
    <p:extLst>
      <p:ext uri="{BB962C8B-B14F-4D97-AF65-F5344CB8AC3E}">
        <p14:creationId xmlns:p14="http://schemas.microsoft.com/office/powerpoint/2010/main" val="3727158881"/>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Figure 11: Pre and Post-Olmstead Summary</a:t>
            </a:r>
            <a:br>
              <a:rPr lang="en-US" sz="2400" dirty="0"/>
            </a:br>
            <a:r>
              <a:rPr lang="en-US" sz="2400" dirty="0"/>
              <a:t>Total Hospital and CEPP </a:t>
            </a:r>
            <a:r>
              <a:rPr lang="en-US" sz="2400" dirty="0" smtClean="0"/>
              <a:t>Census</a:t>
            </a:r>
            <a:endParaRPr lang="en-US" sz="2400" dirty="0"/>
          </a:p>
        </p:txBody>
      </p:sp>
      <p:pic>
        <p:nvPicPr>
          <p:cNvPr id="614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077553" y="1789365"/>
            <a:ext cx="4952381" cy="4047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2212B76-B289-4FDE-B815-2CEF4D22B3EC}" type="slidenum">
              <a:rPr lang="en-US" smtClean="0"/>
              <a:t>13</a:t>
            </a:fld>
            <a:endParaRPr lang="en-US"/>
          </a:p>
        </p:txBody>
      </p:sp>
    </p:spTree>
    <p:extLst>
      <p:ext uri="{BB962C8B-B14F-4D97-AF65-F5344CB8AC3E}">
        <p14:creationId xmlns:p14="http://schemas.microsoft.com/office/powerpoint/2010/main" val="1459020338"/>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287" y="155276"/>
            <a:ext cx="8611738" cy="832150"/>
          </a:xfrm>
        </p:spPr>
        <p:txBody>
          <a:bodyPr/>
          <a:lstStyle/>
          <a:p>
            <a:r>
              <a:rPr lang="en-US" sz="1800" dirty="0"/>
              <a:t>Figure 1:  Admissions to NJ Regional State Psychiatric Hospitals:</a:t>
            </a:r>
            <a:br>
              <a:rPr lang="en-US" sz="1800" dirty="0"/>
            </a:br>
            <a:r>
              <a:rPr lang="en-US" sz="1800" dirty="0"/>
              <a:t> SFY 2006-2016</a:t>
            </a:r>
            <a:br>
              <a:rPr lang="en-US" sz="1800" dirty="0"/>
            </a:br>
            <a:r>
              <a:rPr lang="en-US" sz="1800" dirty="0"/>
              <a:t>(Excluding Ann Klein Forensic Center)</a:t>
            </a:r>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924699" y="1690777"/>
            <a:ext cx="7623431" cy="3631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2212B76-B289-4FDE-B815-2CEF4D22B3EC}" type="slidenum">
              <a:rPr lang="en-US" smtClean="0"/>
              <a:t>14</a:t>
            </a:fld>
            <a:endParaRPr lang="en-US"/>
          </a:p>
        </p:txBody>
      </p:sp>
    </p:spTree>
    <p:extLst>
      <p:ext uri="{BB962C8B-B14F-4D97-AF65-F5344CB8AC3E}">
        <p14:creationId xmlns:p14="http://schemas.microsoft.com/office/powerpoint/2010/main" val="4202754553"/>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Figure 3:  Total Average Census at NJ Regional State Psychiatric Hospitals </a:t>
            </a:r>
            <a:br>
              <a:rPr lang="en-US" sz="2000" dirty="0"/>
            </a:br>
            <a:r>
              <a:rPr lang="en-US" sz="2000" dirty="0"/>
              <a:t>(excl. AKFC):  SFY 2006 - </a:t>
            </a:r>
            <a:r>
              <a:rPr lang="en-US" sz="2000" dirty="0" smtClean="0"/>
              <a:t>2016</a:t>
            </a:r>
            <a:endParaRPr lang="en-US" sz="2000" dirty="0"/>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191419" y="1527176"/>
            <a:ext cx="6253177" cy="4251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2212B76-B289-4FDE-B815-2CEF4D22B3EC}" type="slidenum">
              <a:rPr lang="en-US" smtClean="0"/>
              <a:t>15</a:t>
            </a:fld>
            <a:endParaRPr lang="en-US"/>
          </a:p>
        </p:txBody>
      </p:sp>
    </p:spTree>
    <p:extLst>
      <p:ext uri="{BB962C8B-B14F-4D97-AF65-F5344CB8AC3E}">
        <p14:creationId xmlns:p14="http://schemas.microsoft.com/office/powerpoint/2010/main" val="3132990512"/>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400" dirty="0"/>
              <a:t>Figure 4:  Proportion of Year End NJ Regional State Psychiatric Hospital Census on CEPP Status: </a:t>
            </a:r>
            <a:br>
              <a:rPr lang="en-US" sz="1400" dirty="0"/>
            </a:br>
            <a:r>
              <a:rPr lang="en-US" sz="1400" dirty="0"/>
              <a:t>SFY 2006 - 2016</a:t>
            </a:r>
            <a:br>
              <a:rPr lang="en-US" sz="1400" dirty="0"/>
            </a:br>
            <a:r>
              <a:rPr lang="en-US" sz="1400" dirty="0"/>
              <a:t>(Excluding Ann Klein Forensic Center</a:t>
            </a:r>
            <a:r>
              <a:rPr lang="en-US" sz="1400" dirty="0" smtClean="0"/>
              <a:t>)</a:t>
            </a:r>
            <a:endParaRPr lang="en-US" sz="1400" dirty="0"/>
          </a:p>
        </p:txBody>
      </p:sp>
      <p:pic>
        <p:nvPicPr>
          <p:cNvPr id="409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217004" y="483079"/>
            <a:ext cx="6244845" cy="5255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2212B76-B289-4FDE-B815-2CEF4D22B3EC}" type="slidenum">
              <a:rPr lang="en-US" smtClean="0"/>
              <a:t>16</a:t>
            </a:fld>
            <a:endParaRPr lang="en-US"/>
          </a:p>
        </p:txBody>
      </p:sp>
    </p:spTree>
    <p:extLst>
      <p:ext uri="{BB962C8B-B14F-4D97-AF65-F5344CB8AC3E}">
        <p14:creationId xmlns:p14="http://schemas.microsoft.com/office/powerpoint/2010/main" val="3305284156"/>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Figure 5:  Supportive Housing (SH) Beds for CEPP Clients </a:t>
            </a:r>
            <a:br>
              <a:rPr lang="en-US" sz="1800" dirty="0"/>
            </a:br>
            <a:r>
              <a:rPr lang="en-US" sz="1800" dirty="0"/>
              <a:t>in the Regional State Psychiatric Hospitals:  </a:t>
            </a:r>
            <a:br>
              <a:rPr lang="en-US" sz="1800" dirty="0"/>
            </a:br>
            <a:r>
              <a:rPr lang="en-US" sz="1800" dirty="0"/>
              <a:t>Targets vs. Beds Actually Created, SFY 2006 – 2016</a:t>
            </a:r>
            <a:r>
              <a:rPr lang="en-US" sz="1800" baseline="30000" dirty="0"/>
              <a:t>(1)</a:t>
            </a:r>
          </a:p>
        </p:txBody>
      </p:sp>
      <p:pic>
        <p:nvPicPr>
          <p:cNvPr id="3" name="Content Placeholder 2"/>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839455" y="1527175"/>
            <a:ext cx="6536130" cy="4022733"/>
          </a:xfrm>
        </p:spPr>
      </p:pic>
      <p:sp>
        <p:nvSpPr>
          <p:cNvPr id="4" name="Slide Number Placeholder 3"/>
          <p:cNvSpPr>
            <a:spLocks noGrp="1"/>
          </p:cNvSpPr>
          <p:nvPr>
            <p:ph type="sldNum" sz="quarter" idx="12"/>
          </p:nvPr>
        </p:nvSpPr>
        <p:spPr/>
        <p:txBody>
          <a:bodyPr/>
          <a:lstStyle/>
          <a:p>
            <a:fld id="{92212B76-B289-4FDE-B815-2CEF4D22B3EC}" type="slidenum">
              <a:rPr lang="en-US" smtClean="0"/>
              <a:t>17</a:t>
            </a:fld>
            <a:endParaRPr lang="en-US"/>
          </a:p>
        </p:txBody>
      </p:sp>
    </p:spTree>
    <p:extLst>
      <p:ext uri="{BB962C8B-B14F-4D97-AF65-F5344CB8AC3E}">
        <p14:creationId xmlns:p14="http://schemas.microsoft.com/office/powerpoint/2010/main" val="1186902198"/>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Figure 6:  Supportive Housing (SH) Beds for At-Risk Populations:  </a:t>
            </a:r>
            <a:br>
              <a:rPr lang="en-US" sz="2000" dirty="0"/>
            </a:br>
            <a:r>
              <a:rPr lang="en-US" sz="2000" dirty="0"/>
              <a:t>Targets vs. Beds Actually Created, SFY </a:t>
            </a:r>
            <a:r>
              <a:rPr lang="en-US" sz="2000" dirty="0" smtClean="0"/>
              <a:t>2006 </a:t>
            </a:r>
            <a:r>
              <a:rPr lang="en-US" sz="2000" dirty="0"/>
              <a:t>– 2016</a:t>
            </a:r>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662068" y="1527175"/>
            <a:ext cx="6791156" cy="39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flipH="1" flipV="1">
            <a:off x="3692106" y="1673525"/>
            <a:ext cx="17253" cy="292435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92212B76-B289-4FDE-B815-2CEF4D22B3EC}" type="slidenum">
              <a:rPr lang="en-US" smtClean="0"/>
              <a:t>18</a:t>
            </a:fld>
            <a:endParaRPr lang="en-US"/>
          </a:p>
        </p:txBody>
      </p:sp>
    </p:spTree>
    <p:extLst>
      <p:ext uri="{BB962C8B-B14F-4D97-AF65-F5344CB8AC3E}">
        <p14:creationId xmlns:p14="http://schemas.microsoft.com/office/powerpoint/2010/main" val="1290204915"/>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Figure 7:  Clients Served by the SMHA in Supportive Housing (duplicated) SFY 2006 – SFY </a:t>
            </a:r>
            <a:r>
              <a:rPr lang="en-US" sz="2400" dirty="0" smtClean="0"/>
              <a:t>2016</a:t>
            </a:r>
            <a:endParaRPr lang="en-US" sz="2400" dirty="0"/>
          </a:p>
        </p:txBody>
      </p:sp>
      <p:pic>
        <p:nvPicPr>
          <p:cNvPr id="2051" name="Picture 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074677" y="819809"/>
            <a:ext cx="682011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Connector 6"/>
          <p:cNvCxnSpPr/>
          <p:nvPr/>
        </p:nvCxnSpPr>
        <p:spPr>
          <a:xfrm flipV="1">
            <a:off x="3821399" y="1690778"/>
            <a:ext cx="0" cy="323490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52755" y="2173857"/>
            <a:ext cx="2268644" cy="646331"/>
          </a:xfrm>
          <a:prstGeom prst="rect">
            <a:avLst/>
          </a:prstGeom>
          <a:noFill/>
        </p:spPr>
        <p:txBody>
          <a:bodyPr wrap="square" rtlCol="0">
            <a:spAutoFit/>
          </a:bodyPr>
          <a:lstStyle/>
          <a:p>
            <a:r>
              <a:rPr lang="en-US" dirty="0"/>
              <a:t>Pre-Settlement</a:t>
            </a:r>
          </a:p>
          <a:p>
            <a:endParaRPr lang="en-US" dirty="0"/>
          </a:p>
        </p:txBody>
      </p:sp>
      <p:sp>
        <p:nvSpPr>
          <p:cNvPr id="9" name="TextBox 8"/>
          <p:cNvSpPr txBox="1"/>
          <p:nvPr/>
        </p:nvSpPr>
        <p:spPr>
          <a:xfrm>
            <a:off x="3881887" y="2173857"/>
            <a:ext cx="3631721" cy="646331"/>
          </a:xfrm>
          <a:prstGeom prst="rect">
            <a:avLst/>
          </a:prstGeom>
          <a:noFill/>
        </p:spPr>
        <p:txBody>
          <a:bodyPr wrap="square" rtlCol="0">
            <a:spAutoFit/>
          </a:bodyPr>
          <a:lstStyle/>
          <a:p>
            <a:r>
              <a:rPr lang="en-US" dirty="0"/>
              <a:t>Post-Settlement</a:t>
            </a:r>
          </a:p>
          <a:p>
            <a:endParaRPr lang="en-US" dirty="0"/>
          </a:p>
        </p:txBody>
      </p:sp>
      <p:sp>
        <p:nvSpPr>
          <p:cNvPr id="3" name="Slide Number Placeholder 2"/>
          <p:cNvSpPr>
            <a:spLocks noGrp="1"/>
          </p:cNvSpPr>
          <p:nvPr>
            <p:ph type="sldNum" sz="quarter" idx="12"/>
          </p:nvPr>
        </p:nvSpPr>
        <p:spPr/>
        <p:txBody>
          <a:bodyPr/>
          <a:lstStyle/>
          <a:p>
            <a:fld id="{92212B76-B289-4FDE-B815-2CEF4D22B3EC}" type="slidenum">
              <a:rPr lang="en-US" smtClean="0"/>
              <a:t>19</a:t>
            </a:fld>
            <a:endParaRPr lang="en-US"/>
          </a:p>
        </p:txBody>
      </p:sp>
    </p:spTree>
    <p:extLst>
      <p:ext uri="{BB962C8B-B14F-4D97-AF65-F5344CB8AC3E}">
        <p14:creationId xmlns:p14="http://schemas.microsoft.com/office/powerpoint/2010/main" val="362595149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Supportive Housing</a:t>
            </a:r>
          </a:p>
        </p:txBody>
      </p:sp>
      <p:sp>
        <p:nvSpPr>
          <p:cNvPr id="3" name="Content Placeholder 2"/>
          <p:cNvSpPr>
            <a:spLocks noGrp="1"/>
          </p:cNvSpPr>
          <p:nvPr>
            <p:ph sz="quarter" idx="1"/>
          </p:nvPr>
        </p:nvSpPr>
        <p:spPr/>
        <p:txBody>
          <a:bodyPr/>
          <a:lstStyle/>
          <a:p>
            <a:r>
              <a:rPr lang="en-US" sz="1800" dirty="0"/>
              <a:t>Providers are responsible for ensuring access to a flexible and responsive system of support services that can assist individuals to maintain independence and a lifestyle of their choosing.  In effect, the “consumer” becomes a “tenant” (who can only be evicted under NJ Tenant-Landlord law). </a:t>
            </a:r>
          </a:p>
          <a:p>
            <a:endParaRPr lang="en-US" sz="1800" dirty="0"/>
          </a:p>
          <a:p>
            <a:r>
              <a:rPr lang="en-US" sz="1800" dirty="0" smtClean="0"/>
              <a:t>Consumer </a:t>
            </a:r>
            <a:r>
              <a:rPr lang="en-US" sz="1800" dirty="0"/>
              <a:t>residents assume responsibility for their home, including payment of rent and managing routine household maintenance.  The consumer resident has a lease and the key to the home and has control over access to it.  </a:t>
            </a:r>
          </a:p>
          <a:p>
            <a:endParaRPr lang="en-US" sz="1800" dirty="0"/>
          </a:p>
          <a:p>
            <a:r>
              <a:rPr lang="en-US" sz="1800" dirty="0"/>
              <a:t>Supportive housing offers individuals opportunities for community integration and involvement in community life and citizenship.  Emphasis is placed on the development and strengthening of natural supports and access to community services and programs.  The resident determines what mental health services they need and wish to use.</a:t>
            </a:r>
          </a:p>
          <a:p>
            <a:endParaRPr lang="en-US" sz="1800" dirty="0"/>
          </a:p>
        </p:txBody>
      </p:sp>
      <p:sp>
        <p:nvSpPr>
          <p:cNvPr id="4" name="Slide Number Placeholder 3"/>
          <p:cNvSpPr>
            <a:spLocks noGrp="1"/>
          </p:cNvSpPr>
          <p:nvPr>
            <p:ph type="sldNum" sz="quarter" idx="12"/>
          </p:nvPr>
        </p:nvSpPr>
        <p:spPr/>
        <p:txBody>
          <a:bodyPr/>
          <a:lstStyle/>
          <a:p>
            <a:fld id="{92212B76-B289-4FDE-B815-2CEF4D22B3EC}" type="slidenum">
              <a:rPr lang="en-US" smtClean="0"/>
              <a:t>2</a:t>
            </a:fld>
            <a:endParaRPr lang="en-US"/>
          </a:p>
        </p:txBody>
      </p:sp>
    </p:spTree>
    <p:extLst>
      <p:ext uri="{BB962C8B-B14F-4D97-AF65-F5344CB8AC3E}">
        <p14:creationId xmlns:p14="http://schemas.microsoft.com/office/powerpoint/2010/main" val="1896035778"/>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200" dirty="0"/>
              <a:t> Figure 8:  Percent of Discharges from NJ Regional State Psychiatric Hospitals (excl. AKFC) to Supportive Housing (SH): </a:t>
            </a:r>
            <a:br>
              <a:rPr lang="en-US" sz="1200" dirty="0"/>
            </a:br>
            <a:r>
              <a:rPr lang="en-US" sz="1200" dirty="0"/>
              <a:t>CEPP Population and All Populations, </a:t>
            </a:r>
            <a:br>
              <a:rPr lang="en-US" sz="1200" dirty="0"/>
            </a:br>
            <a:r>
              <a:rPr lang="en-US" sz="1200" dirty="0"/>
              <a:t>SFY 2010 – </a:t>
            </a:r>
            <a:r>
              <a:rPr lang="en-US" sz="1200" dirty="0" smtClean="0"/>
              <a:t>2016</a:t>
            </a:r>
            <a:endParaRPr lang="en-US" sz="1200" dirty="0"/>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696120" y="1527176"/>
            <a:ext cx="6722597" cy="398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2212B76-B289-4FDE-B815-2CEF4D22B3EC}" type="slidenum">
              <a:rPr lang="en-US" smtClean="0"/>
              <a:t>20</a:t>
            </a:fld>
            <a:endParaRPr lang="en-US"/>
          </a:p>
        </p:txBody>
      </p:sp>
    </p:spTree>
    <p:extLst>
      <p:ext uri="{BB962C8B-B14F-4D97-AF65-F5344CB8AC3E}">
        <p14:creationId xmlns:p14="http://schemas.microsoft.com/office/powerpoint/2010/main" val="2079630278"/>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Figure 9:  Clients Served by the SMHA in Supportive Housing (duplicated) and in the Regional State Hospitals SFY 2006 – SFY  2016</a:t>
            </a:r>
          </a:p>
        </p:txBody>
      </p:sp>
      <p:pic>
        <p:nvPicPr>
          <p:cNvPr id="409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35539" y="1673294"/>
            <a:ext cx="7388619" cy="3839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2212B76-B289-4FDE-B815-2CEF4D22B3EC}" type="slidenum">
              <a:rPr lang="en-US" smtClean="0"/>
              <a:t>21</a:t>
            </a:fld>
            <a:endParaRPr lang="en-US"/>
          </a:p>
        </p:txBody>
      </p:sp>
    </p:spTree>
    <p:extLst>
      <p:ext uri="{BB962C8B-B14F-4D97-AF65-F5344CB8AC3E}">
        <p14:creationId xmlns:p14="http://schemas.microsoft.com/office/powerpoint/2010/main" val="2767983167"/>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Figure 15: Pre and Post-Olmstead Summary</a:t>
            </a:r>
            <a:br>
              <a:rPr lang="en-US" sz="2400" dirty="0"/>
            </a:br>
            <a:r>
              <a:rPr lang="en-US" sz="2400" dirty="0"/>
              <a:t>Hospitalization vs. Supportive </a:t>
            </a:r>
            <a:r>
              <a:rPr lang="en-US" sz="2400" dirty="0" smtClean="0"/>
              <a:t>Housing</a:t>
            </a:r>
            <a:endParaRPr lang="en-US" sz="2400" dirty="0"/>
          </a:p>
        </p:txBody>
      </p:sp>
      <p:pic>
        <p:nvPicPr>
          <p:cNvPr id="10242"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037388" y="1729400"/>
            <a:ext cx="4980953" cy="3580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2212B76-B289-4FDE-B815-2CEF4D22B3EC}" type="slidenum">
              <a:rPr lang="en-US" smtClean="0"/>
              <a:t>22</a:t>
            </a:fld>
            <a:endParaRPr lang="en-US"/>
          </a:p>
        </p:txBody>
      </p:sp>
    </p:spTree>
    <p:extLst>
      <p:ext uri="{BB962C8B-B14F-4D97-AF65-F5344CB8AC3E}">
        <p14:creationId xmlns:p14="http://schemas.microsoft.com/office/powerpoint/2010/main" val="186807152"/>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Figure 10:  NJ Division of Mental Health and Addictions Services</a:t>
            </a:r>
            <a:br>
              <a:rPr lang="en-US" sz="1600" dirty="0"/>
            </a:br>
            <a:r>
              <a:rPr lang="en-US" sz="1600" dirty="0"/>
              <a:t>Cumulative Olmstead Appropriations: </a:t>
            </a:r>
            <a:br>
              <a:rPr lang="en-US" sz="1600" dirty="0"/>
            </a:br>
            <a:r>
              <a:rPr lang="en-US" sz="1600" dirty="0"/>
              <a:t>SFY 2006 - </a:t>
            </a:r>
            <a:r>
              <a:rPr lang="en-US" sz="1600" dirty="0" smtClean="0"/>
              <a:t>2016</a:t>
            </a:r>
            <a:endParaRPr lang="en-US" sz="1600" dirty="0"/>
          </a:p>
        </p:txBody>
      </p:sp>
      <p:pic>
        <p:nvPicPr>
          <p:cNvPr id="5122"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768735" y="1044096"/>
            <a:ext cx="7240610" cy="443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2212B76-B289-4FDE-B815-2CEF4D22B3EC}" type="slidenum">
              <a:rPr lang="en-US" smtClean="0"/>
              <a:t>23</a:t>
            </a:fld>
            <a:endParaRPr lang="en-US"/>
          </a:p>
        </p:txBody>
      </p:sp>
    </p:spTree>
    <p:extLst>
      <p:ext uri="{BB962C8B-B14F-4D97-AF65-F5344CB8AC3E}">
        <p14:creationId xmlns:p14="http://schemas.microsoft.com/office/powerpoint/2010/main" val="251669207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Housing and  Services</a:t>
            </a:r>
            <a:endParaRPr lang="en-US" dirty="0"/>
          </a:p>
        </p:txBody>
      </p:sp>
      <p:sp>
        <p:nvSpPr>
          <p:cNvPr id="3" name="Content Placeholder 2"/>
          <p:cNvSpPr>
            <a:spLocks noGrp="1"/>
          </p:cNvSpPr>
          <p:nvPr>
            <p:ph sz="quarter" idx="1"/>
          </p:nvPr>
        </p:nvSpPr>
        <p:spPr/>
        <p:txBody>
          <a:bodyPr/>
          <a:lstStyle/>
          <a:p>
            <a:r>
              <a:rPr lang="en-US" dirty="0" smtClean="0"/>
              <a:t>Why Separate Housing from Services</a:t>
            </a:r>
          </a:p>
          <a:p>
            <a:pPr lvl="1"/>
            <a:r>
              <a:rPr lang="en-US" dirty="0" smtClean="0"/>
              <a:t>Historically provider contracts contained service dollars and housing dollars</a:t>
            </a:r>
          </a:p>
          <a:p>
            <a:pPr lvl="1"/>
            <a:r>
              <a:rPr lang="en-US" dirty="0" smtClean="0"/>
              <a:t>In many instances the staff person who was providing the clinical support was also responsible for collecting the consumer’s rent</a:t>
            </a:r>
          </a:p>
          <a:p>
            <a:pPr lvl="1"/>
            <a:endParaRPr lang="en-US" dirty="0" smtClean="0"/>
          </a:p>
          <a:p>
            <a:r>
              <a:rPr lang="en-US" dirty="0" smtClean="0"/>
              <a:t>Potential for misperception </a:t>
            </a:r>
            <a:r>
              <a:rPr lang="en-US" dirty="0" smtClean="0"/>
              <a:t>that </a:t>
            </a:r>
            <a:r>
              <a:rPr lang="en-US" dirty="0" smtClean="0"/>
              <a:t>if </a:t>
            </a:r>
            <a:r>
              <a:rPr lang="en-US" dirty="0" smtClean="0"/>
              <a:t>the consumer does </a:t>
            </a:r>
            <a:r>
              <a:rPr lang="en-US" dirty="0" smtClean="0"/>
              <a:t>not comply with staff direction </a:t>
            </a:r>
            <a:r>
              <a:rPr lang="en-US" dirty="0" smtClean="0"/>
              <a:t>his/her </a:t>
            </a:r>
            <a:r>
              <a:rPr lang="en-US" dirty="0" smtClean="0"/>
              <a:t>housing </a:t>
            </a:r>
            <a:r>
              <a:rPr lang="en-US" dirty="0" smtClean="0"/>
              <a:t>would be jeopardized</a:t>
            </a:r>
            <a:endParaRPr lang="en-US" dirty="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3</a:t>
            </a:fld>
            <a:endParaRPr lang="en-US"/>
          </a:p>
        </p:txBody>
      </p:sp>
    </p:spTree>
    <p:extLst>
      <p:ext uri="{BB962C8B-B14F-4D97-AF65-F5344CB8AC3E}">
        <p14:creationId xmlns:p14="http://schemas.microsoft.com/office/powerpoint/2010/main" val="47245991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HUD 811</a:t>
            </a:r>
            <a:endParaRPr lang="en-US" dirty="0"/>
          </a:p>
        </p:txBody>
      </p:sp>
      <p:sp>
        <p:nvSpPr>
          <p:cNvPr id="3" name="Content Placeholder 2"/>
          <p:cNvSpPr>
            <a:spLocks noGrp="1"/>
          </p:cNvSpPr>
          <p:nvPr>
            <p:ph sz="quarter" idx="1"/>
          </p:nvPr>
        </p:nvSpPr>
        <p:spPr/>
        <p:txBody>
          <a:bodyPr/>
          <a:lstStyle/>
          <a:p>
            <a:r>
              <a:rPr lang="en-US" sz="2000" dirty="0" smtClean="0"/>
              <a:t>In April 2015, the US Dept. Of Housing and Urban Development (HUD) awarded the NJ HMFA (HMFA) 206 Section 811 Project Based Rental Assistance (PRA) subsidies to provide rental assistance for extremely low income persons with disabilities and extremely low income households with at least one person with a disability.</a:t>
            </a:r>
          </a:p>
          <a:p>
            <a:r>
              <a:rPr lang="en-US" sz="2000" dirty="0" smtClean="0"/>
              <a:t>63 DHS recycled subsidies and 40 DCA subsidies </a:t>
            </a:r>
            <a:r>
              <a:rPr lang="en-US" sz="2000" dirty="0" smtClean="0"/>
              <a:t>also were </a:t>
            </a:r>
            <a:r>
              <a:rPr lang="en-US" sz="2000" dirty="0" smtClean="0"/>
              <a:t>leveraged as part of this grant. All 103 subsidies have been awarded to date.</a:t>
            </a:r>
          </a:p>
          <a:p>
            <a:r>
              <a:rPr lang="en-US" sz="2000" dirty="0" smtClean="0"/>
              <a:t>HMFA is in partnership with the NJ DHS to select individuals leaving developmental centers, state psychiatric hospitals, </a:t>
            </a:r>
            <a:r>
              <a:rPr lang="en-US" sz="2000" dirty="0" smtClean="0"/>
              <a:t>and individuals </a:t>
            </a:r>
            <a:r>
              <a:rPr lang="en-US" sz="2000" dirty="0" smtClean="0"/>
              <a:t>who are homeless </a:t>
            </a:r>
            <a:r>
              <a:rPr lang="en-US" sz="2000" dirty="0" smtClean="0"/>
              <a:t>or </a:t>
            </a:r>
            <a:r>
              <a:rPr lang="en-US" sz="2000" dirty="0" smtClean="0"/>
              <a:t>at risk of institutionalization.</a:t>
            </a:r>
          </a:p>
          <a:p>
            <a:r>
              <a:rPr lang="en-US" sz="2000" dirty="0" smtClean="0"/>
              <a:t>As new construction for the 206 HUD 811 subsidized units are completed, DMHAS has been working  with the PATH providers to get referrals for the subsidized units. To date, 9 units have been completed, and 9 referrals have been made.</a:t>
            </a:r>
          </a:p>
          <a:p>
            <a:endParaRPr lang="en-US" sz="2400" dirty="0"/>
          </a:p>
        </p:txBody>
      </p:sp>
      <p:sp>
        <p:nvSpPr>
          <p:cNvPr id="4" name="Slide Number Placeholder 3"/>
          <p:cNvSpPr>
            <a:spLocks noGrp="1"/>
          </p:cNvSpPr>
          <p:nvPr>
            <p:ph type="sldNum" sz="quarter" idx="12"/>
          </p:nvPr>
        </p:nvSpPr>
        <p:spPr/>
        <p:txBody>
          <a:bodyPr/>
          <a:lstStyle/>
          <a:p>
            <a:fld id="{92212B76-B289-4FDE-B815-2CEF4D22B3EC}" type="slidenum">
              <a:rPr lang="en-US" smtClean="0"/>
              <a:t>4</a:t>
            </a:fld>
            <a:endParaRPr lang="en-US"/>
          </a:p>
        </p:txBody>
      </p:sp>
    </p:spTree>
    <p:extLst>
      <p:ext uri="{BB962C8B-B14F-4D97-AF65-F5344CB8AC3E}">
        <p14:creationId xmlns:p14="http://schemas.microsoft.com/office/powerpoint/2010/main" val="35492237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Supportive Housing Connection</a:t>
            </a:r>
          </a:p>
        </p:txBody>
      </p:sp>
      <p:sp>
        <p:nvSpPr>
          <p:cNvPr id="8" name="Content Placeholder 7"/>
          <p:cNvSpPr>
            <a:spLocks noGrp="1"/>
          </p:cNvSpPr>
          <p:nvPr>
            <p:ph sz="quarter" idx="1"/>
          </p:nvPr>
        </p:nvSpPr>
        <p:spPr/>
        <p:txBody>
          <a:bodyPr/>
          <a:lstStyle/>
          <a:p>
            <a:r>
              <a:rPr lang="en-US" sz="2000" dirty="0" smtClean="0"/>
              <a:t>The Supportive Housing Connection (SHC) is a </a:t>
            </a:r>
            <a:r>
              <a:rPr lang="en-US" sz="2000" dirty="0" smtClean="0"/>
              <a:t>collaborative partnership among </a:t>
            </a:r>
            <a:r>
              <a:rPr lang="en-US" sz="2000" dirty="0" smtClean="0"/>
              <a:t>the NJ Department of Human Services (DHS) and the NJ Housing and Mortgage Finance Agency (NJHMFA) to administer NJDHS rental subsidies and connect people (though the NJ Housing Resource Center – </a:t>
            </a:r>
            <a:r>
              <a:rPr lang="en-US" sz="2000" dirty="0" smtClean="0">
                <a:hlinkClick r:id="rId2"/>
              </a:rPr>
              <a:t>www.njhrc.gov</a:t>
            </a:r>
            <a:r>
              <a:rPr lang="en-US" sz="2000" dirty="0" smtClean="0"/>
              <a:t>) served by DHS to a wide pool of quality housing opportunities across the state. </a:t>
            </a:r>
          </a:p>
          <a:p>
            <a:r>
              <a:rPr lang="en-US" sz="2000" dirty="0" smtClean="0"/>
              <a:t>The SHC also conducts inspections of participating housing units to ensure their physical integrity and compliance with HUD Quality Standards.</a:t>
            </a:r>
          </a:p>
          <a:p>
            <a:r>
              <a:rPr lang="en-US" sz="2000" dirty="0" smtClean="0"/>
              <a:t>Currently the SHC is managing DHS rental subsidies for </a:t>
            </a:r>
            <a:r>
              <a:rPr lang="en-US" sz="2000" dirty="0" smtClean="0"/>
              <a:t>3,595 </a:t>
            </a:r>
            <a:r>
              <a:rPr lang="en-US" sz="2000" dirty="0" smtClean="0"/>
              <a:t>tenants.</a:t>
            </a:r>
            <a:endParaRPr lang="en-US" sz="2000" dirty="0"/>
          </a:p>
        </p:txBody>
      </p:sp>
      <p:sp>
        <p:nvSpPr>
          <p:cNvPr id="2" name="Slide Number Placeholder 1"/>
          <p:cNvSpPr>
            <a:spLocks noGrp="1"/>
          </p:cNvSpPr>
          <p:nvPr>
            <p:ph type="sldNum" sz="quarter" idx="12"/>
          </p:nvPr>
        </p:nvSpPr>
        <p:spPr/>
        <p:txBody>
          <a:bodyPr/>
          <a:lstStyle/>
          <a:p>
            <a:fld id="{92212B76-B289-4FDE-B815-2CEF4D22B3EC}" type="slidenum">
              <a:rPr lang="en-US" smtClean="0"/>
              <a:t>5</a:t>
            </a:fld>
            <a:endParaRPr lang="en-US"/>
          </a:p>
        </p:txBody>
      </p:sp>
    </p:spTree>
    <p:extLst>
      <p:ext uri="{BB962C8B-B14F-4D97-AF65-F5344CB8AC3E}">
        <p14:creationId xmlns:p14="http://schemas.microsoft.com/office/powerpoint/2010/main" val="727723153"/>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376" y="430481"/>
            <a:ext cx="8534400" cy="758825"/>
          </a:xfrm>
        </p:spPr>
        <p:txBody>
          <a:bodyPr/>
          <a:lstStyle/>
          <a:p>
            <a:r>
              <a:rPr lang="en-US" sz="3200" dirty="0" smtClean="0"/>
              <a:t>Supportive Housing in response to Superstorm Sandy</a:t>
            </a:r>
            <a:endParaRPr lang="en-US" sz="3200" dirty="0"/>
          </a:p>
        </p:txBody>
      </p:sp>
      <p:sp>
        <p:nvSpPr>
          <p:cNvPr id="3" name="Content Placeholder 2"/>
          <p:cNvSpPr>
            <a:spLocks noGrp="1"/>
          </p:cNvSpPr>
          <p:nvPr>
            <p:ph sz="quarter" idx="1"/>
          </p:nvPr>
        </p:nvSpPr>
        <p:spPr/>
        <p:txBody>
          <a:bodyPr/>
          <a:lstStyle/>
          <a:p>
            <a:r>
              <a:rPr lang="en-US" dirty="0"/>
              <a:t>Beginning </a:t>
            </a:r>
            <a:r>
              <a:rPr lang="en-US" u="sng" dirty="0"/>
              <a:t>June, 2014 </a:t>
            </a:r>
            <a:r>
              <a:rPr lang="en-US" dirty="0"/>
              <a:t>-  289 consumers, 152 mental health and 137 substance use disorder consumers received subsidy and services.  </a:t>
            </a:r>
          </a:p>
          <a:p>
            <a:endParaRPr lang="en-US" dirty="0"/>
          </a:p>
          <a:p>
            <a:r>
              <a:rPr lang="en-US" dirty="0"/>
              <a:t>As of </a:t>
            </a:r>
            <a:r>
              <a:rPr lang="en-US" u="sng" dirty="0"/>
              <a:t>March, 2017</a:t>
            </a:r>
            <a:r>
              <a:rPr lang="en-US" dirty="0"/>
              <a:t>  - 145 </a:t>
            </a:r>
            <a:r>
              <a:rPr lang="en-US" dirty="0" smtClean="0"/>
              <a:t>consumers continued </a:t>
            </a:r>
            <a:r>
              <a:rPr lang="en-US" dirty="0"/>
              <a:t>to receive subsidy and </a:t>
            </a:r>
            <a:r>
              <a:rPr lang="en-US" dirty="0" smtClean="0"/>
              <a:t>services and 144 </a:t>
            </a:r>
            <a:r>
              <a:rPr lang="en-US" dirty="0"/>
              <a:t>consumers have graduated, received mainstream rental subsidies or left the program.</a:t>
            </a:r>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6</a:t>
            </a:fld>
            <a:endParaRPr lang="en-US"/>
          </a:p>
        </p:txBody>
      </p:sp>
    </p:spTree>
    <p:extLst>
      <p:ext uri="{BB962C8B-B14F-4D97-AF65-F5344CB8AC3E}">
        <p14:creationId xmlns:p14="http://schemas.microsoft.com/office/powerpoint/2010/main" val="177472436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Medication Assisted Treatment Initiative (MATI)</a:t>
            </a:r>
            <a:endParaRPr lang="en-US" sz="2800" dirty="0"/>
          </a:p>
        </p:txBody>
      </p:sp>
      <p:sp>
        <p:nvSpPr>
          <p:cNvPr id="3" name="Content Placeholder 2"/>
          <p:cNvSpPr>
            <a:spLocks noGrp="1"/>
          </p:cNvSpPr>
          <p:nvPr>
            <p:ph sz="quarter" idx="1"/>
          </p:nvPr>
        </p:nvSpPr>
        <p:spPr/>
        <p:txBody>
          <a:bodyPr/>
          <a:lstStyle/>
          <a:p>
            <a:r>
              <a:rPr lang="en-US" sz="2400" dirty="0" smtClean="0"/>
              <a:t>Currently, there are a total of 67 consumers served by this DMHAS program.  </a:t>
            </a:r>
            <a:endParaRPr lang="en-US" sz="2400" dirty="0" smtClean="0"/>
          </a:p>
          <a:p>
            <a:pPr lvl="1"/>
            <a:r>
              <a:rPr lang="en-US" sz="1900" dirty="0" smtClean="0"/>
              <a:t>65 </a:t>
            </a:r>
            <a:r>
              <a:rPr lang="en-US" sz="1900" dirty="0" smtClean="0"/>
              <a:t>consumers are housed, 1 consumer is pending placement and 1 other is pending approval.</a:t>
            </a:r>
          </a:p>
          <a:p>
            <a:endParaRPr lang="en-US" sz="2400" dirty="0" smtClean="0"/>
          </a:p>
          <a:p>
            <a:r>
              <a:rPr lang="en-US" sz="2400" dirty="0" smtClean="0"/>
              <a:t>30 consumers have been housed for 7-9 years</a:t>
            </a:r>
          </a:p>
          <a:p>
            <a:endParaRPr lang="en-US" sz="2400" dirty="0" smtClean="0"/>
          </a:p>
          <a:p>
            <a:r>
              <a:rPr lang="en-US" sz="2400" dirty="0" smtClean="0"/>
              <a:t>17 consumers have been housed for 4- 6 years</a:t>
            </a:r>
          </a:p>
          <a:p>
            <a:endParaRPr lang="en-US" sz="2400" dirty="0" smtClean="0"/>
          </a:p>
          <a:p>
            <a:r>
              <a:rPr lang="en-US" sz="2400" dirty="0" smtClean="0"/>
              <a:t>18 consumers have been housed for 1-3 years</a:t>
            </a:r>
          </a:p>
        </p:txBody>
      </p:sp>
      <p:sp>
        <p:nvSpPr>
          <p:cNvPr id="4" name="Slide Number Placeholder 3"/>
          <p:cNvSpPr>
            <a:spLocks noGrp="1"/>
          </p:cNvSpPr>
          <p:nvPr>
            <p:ph type="sldNum" sz="quarter" idx="12"/>
          </p:nvPr>
        </p:nvSpPr>
        <p:spPr/>
        <p:txBody>
          <a:bodyPr/>
          <a:lstStyle/>
          <a:p>
            <a:fld id="{92212B76-B289-4FDE-B815-2CEF4D22B3EC}" type="slidenum">
              <a:rPr lang="en-US" smtClean="0"/>
              <a:t>7</a:t>
            </a:fld>
            <a:endParaRPr lang="en-US"/>
          </a:p>
        </p:txBody>
      </p:sp>
    </p:spTree>
    <p:extLst>
      <p:ext uri="{BB962C8B-B14F-4D97-AF65-F5344CB8AC3E}">
        <p14:creationId xmlns:p14="http://schemas.microsoft.com/office/powerpoint/2010/main" val="255174564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Women’s Intensive Supported </a:t>
            </a:r>
            <a:r>
              <a:rPr lang="en-US" sz="2800" dirty="0" smtClean="0"/>
              <a:t>Housing (WISH</a:t>
            </a:r>
            <a:r>
              <a:rPr lang="en-US" sz="2800" dirty="0"/>
              <a:t>)</a:t>
            </a:r>
          </a:p>
        </p:txBody>
      </p:sp>
      <p:sp>
        <p:nvSpPr>
          <p:cNvPr id="3" name="Content Placeholder 2"/>
          <p:cNvSpPr>
            <a:spLocks noGrp="1"/>
          </p:cNvSpPr>
          <p:nvPr>
            <p:ph sz="quarter" idx="1"/>
          </p:nvPr>
        </p:nvSpPr>
        <p:spPr/>
        <p:txBody>
          <a:bodyPr/>
          <a:lstStyle/>
          <a:p>
            <a:pPr lvl="0"/>
            <a:r>
              <a:rPr lang="en-US" sz="2000" dirty="0" smtClean="0"/>
              <a:t>Combines </a:t>
            </a:r>
            <a:r>
              <a:rPr lang="en-US" sz="2000" dirty="0"/>
              <a:t>supportive housing with intensive case management and wraparound services to pregnant and/or parenting women with substance use disorders who are homeless or at risk of homelessness and being discharged from or have successfully completed residential treatment in a DHS licensed substance use treatment facility within the past 30 days</a:t>
            </a:r>
          </a:p>
          <a:p>
            <a:pPr marL="0" lvl="0" indent="0">
              <a:buNone/>
            </a:pPr>
            <a:endParaRPr lang="en-US" sz="800" dirty="0"/>
          </a:p>
          <a:p>
            <a:pPr lvl="0"/>
            <a:r>
              <a:rPr lang="en-US" sz="2000" dirty="0" smtClean="0"/>
              <a:t>Supported by a Women’s </a:t>
            </a:r>
            <a:r>
              <a:rPr lang="en-US" sz="2000" dirty="0"/>
              <a:t>Set Aside Federal Block Grant annualized funding of $</a:t>
            </a:r>
            <a:r>
              <a:rPr lang="en-US" sz="2000" dirty="0" smtClean="0"/>
              <a:t>187,000</a:t>
            </a:r>
            <a:endParaRPr lang="en-US" sz="2000" dirty="0"/>
          </a:p>
          <a:p>
            <a:pPr lvl="0"/>
            <a:endParaRPr lang="en-US" sz="800" dirty="0"/>
          </a:p>
          <a:p>
            <a:pPr lvl="0"/>
            <a:r>
              <a:rPr lang="en-US" sz="2000" dirty="0"/>
              <a:t>Awarded through an RFP process to Center for Great Expectations, Fall </a:t>
            </a:r>
            <a:r>
              <a:rPr lang="en-US" sz="2000" dirty="0" smtClean="0"/>
              <a:t>2015</a:t>
            </a:r>
          </a:p>
          <a:p>
            <a:pPr lvl="0"/>
            <a:endParaRPr lang="en-US" sz="2000" dirty="0"/>
          </a:p>
          <a:p>
            <a:pPr lvl="0"/>
            <a:r>
              <a:rPr lang="en-US" sz="2000" dirty="0" smtClean="0"/>
              <a:t>Includes </a:t>
            </a:r>
            <a:r>
              <a:rPr lang="en-US" sz="2000" dirty="0"/>
              <a:t>ten (10) DMHAS sponsored rental </a:t>
            </a:r>
            <a:r>
              <a:rPr lang="en-US" sz="2000" dirty="0" smtClean="0"/>
              <a:t>subsidies</a:t>
            </a:r>
            <a:endParaRPr lang="en-US" sz="2000" dirty="0"/>
          </a:p>
          <a:p>
            <a:endParaRPr lang="en-US" dirty="0"/>
          </a:p>
        </p:txBody>
      </p:sp>
      <p:sp>
        <p:nvSpPr>
          <p:cNvPr id="4" name="Slide Number Placeholder 3"/>
          <p:cNvSpPr>
            <a:spLocks noGrp="1"/>
          </p:cNvSpPr>
          <p:nvPr>
            <p:ph type="sldNum" sz="quarter" idx="12"/>
          </p:nvPr>
        </p:nvSpPr>
        <p:spPr/>
        <p:txBody>
          <a:bodyPr/>
          <a:lstStyle/>
          <a:p>
            <a:fld id="{92212B76-B289-4FDE-B815-2CEF4D22B3EC}" type="slidenum">
              <a:rPr lang="en-US" smtClean="0"/>
              <a:t>8</a:t>
            </a:fld>
            <a:endParaRPr lang="en-US"/>
          </a:p>
        </p:txBody>
      </p:sp>
    </p:spTree>
    <p:extLst>
      <p:ext uri="{BB962C8B-B14F-4D97-AF65-F5344CB8AC3E}">
        <p14:creationId xmlns:p14="http://schemas.microsoft.com/office/powerpoint/2010/main" val="14830608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Mental Health Supportive Housing Initiatives</a:t>
            </a:r>
            <a:endParaRPr lang="en-US" sz="3200" dirty="0"/>
          </a:p>
        </p:txBody>
      </p:sp>
      <p:sp>
        <p:nvSpPr>
          <p:cNvPr id="3" name="Content Placeholder 2"/>
          <p:cNvSpPr>
            <a:spLocks noGrp="1"/>
          </p:cNvSpPr>
          <p:nvPr>
            <p:ph sz="quarter" idx="1"/>
          </p:nvPr>
        </p:nvSpPr>
        <p:spPr/>
        <p:txBody>
          <a:bodyPr/>
          <a:lstStyle/>
          <a:p>
            <a:r>
              <a:rPr lang="en-US" dirty="0" smtClean="0"/>
              <a:t>Specialty types of Supportive Housing evolved over the last 10 years based on feedback from constituents, state hospital treatment teams and DMHAS central office staff</a:t>
            </a:r>
          </a:p>
          <a:p>
            <a:pPr lvl="1"/>
            <a:r>
              <a:rPr lang="en-US" dirty="0" smtClean="0"/>
              <a:t>Residential Intensive Support Teams (RIST)</a:t>
            </a:r>
          </a:p>
          <a:p>
            <a:pPr lvl="1"/>
            <a:r>
              <a:rPr lang="en-US" dirty="0" smtClean="0"/>
              <a:t>Medically-Enhances Supportive Housing</a:t>
            </a:r>
          </a:p>
          <a:p>
            <a:pPr lvl="1"/>
            <a:r>
              <a:rPr lang="en-US" dirty="0" smtClean="0"/>
              <a:t>Enhanced Supportive Housing</a:t>
            </a:r>
          </a:p>
          <a:p>
            <a:pPr lvl="1"/>
            <a:r>
              <a:rPr lang="en-US" dirty="0" smtClean="0"/>
              <a:t>Forensically-Involved Supportive Housing</a:t>
            </a:r>
          </a:p>
          <a:p>
            <a:pPr lvl="1"/>
            <a:r>
              <a:rPr lang="en-US" dirty="0" smtClean="0"/>
              <a:t>Co-occurring DD/MI Supportive Housing</a:t>
            </a:r>
          </a:p>
          <a:p>
            <a:pPr lvl="1"/>
            <a:r>
              <a:rPr lang="en-US" dirty="0" smtClean="0"/>
              <a:t>At-Risk  Supportive Housing</a:t>
            </a:r>
          </a:p>
        </p:txBody>
      </p:sp>
      <p:sp>
        <p:nvSpPr>
          <p:cNvPr id="4" name="Slide Number Placeholder 3"/>
          <p:cNvSpPr>
            <a:spLocks noGrp="1"/>
          </p:cNvSpPr>
          <p:nvPr>
            <p:ph type="sldNum" sz="quarter" idx="12"/>
          </p:nvPr>
        </p:nvSpPr>
        <p:spPr/>
        <p:txBody>
          <a:bodyPr/>
          <a:lstStyle/>
          <a:p>
            <a:fld id="{92212B76-B289-4FDE-B815-2CEF4D22B3EC}" type="slidenum">
              <a:rPr lang="en-US" smtClean="0"/>
              <a:t>9</a:t>
            </a:fld>
            <a:endParaRPr lang="en-US"/>
          </a:p>
        </p:txBody>
      </p:sp>
    </p:spTree>
    <p:extLst>
      <p:ext uri="{BB962C8B-B14F-4D97-AF65-F5344CB8AC3E}">
        <p14:creationId xmlns:p14="http://schemas.microsoft.com/office/powerpoint/2010/main" val="3385044218"/>
      </p:ext>
    </p:extLst>
  </p:cSld>
  <p:clrMapOvr>
    <a:masterClrMapping/>
  </p:clrMapOvr>
  <p:transition spd="slow">
    <p:wipe/>
  </p:transition>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omelessness Panel ppt notes for Val (Har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HS BRAND">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Homelessness Panel ppt notes for Val (Harry)</Template>
  <TotalTime>1563</TotalTime>
  <Words>986</Words>
  <Application>Microsoft Office PowerPoint</Application>
  <PresentationFormat>On-screen Show (4:3)</PresentationFormat>
  <Paragraphs>105</Paragraphs>
  <Slides>23</Slides>
  <Notes>0</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Homelessness Panel ppt notes for Val (Harry)</vt:lpstr>
      <vt:lpstr>DHS BRAND</vt:lpstr>
      <vt:lpstr>Supporting Recovery through Housing</vt:lpstr>
      <vt:lpstr>Supportive Housing</vt:lpstr>
      <vt:lpstr>Separation of Housing and  Services</vt:lpstr>
      <vt:lpstr>HUD 811</vt:lpstr>
      <vt:lpstr>The Supportive Housing Connection</vt:lpstr>
      <vt:lpstr>Supportive Housing in response to Superstorm Sandy</vt:lpstr>
      <vt:lpstr>Medication Assisted Treatment Initiative (MATI)</vt:lpstr>
      <vt:lpstr>Women’s Intensive Supported Housing (WISH)</vt:lpstr>
      <vt:lpstr>Mental Health Supportive Housing Initiatives</vt:lpstr>
      <vt:lpstr>Community Support Services (CSS)</vt:lpstr>
      <vt:lpstr>CSS has changed the nature of services </vt:lpstr>
      <vt:lpstr>Olmstead Settlement Outcomes</vt:lpstr>
      <vt:lpstr>Figure 11: Pre and Post-Olmstead Summary Total Hospital and CEPP Census</vt:lpstr>
      <vt:lpstr>Figure 1:  Admissions to NJ Regional State Psychiatric Hospitals:  SFY 2006-2016 (Excluding Ann Klein Forensic Center)</vt:lpstr>
      <vt:lpstr>Figure 3:  Total Average Census at NJ Regional State Psychiatric Hospitals  (excl. AKFC):  SFY 2006 - 2016</vt:lpstr>
      <vt:lpstr>Figure 4:  Proportion of Year End NJ Regional State Psychiatric Hospital Census on CEPP Status:  SFY 2006 - 2016 (Excluding Ann Klein Forensic Center)</vt:lpstr>
      <vt:lpstr>Figure 5:  Supportive Housing (SH) Beds for CEPP Clients  in the Regional State Psychiatric Hospitals:   Targets vs. Beds Actually Created, SFY 2006 – 2016(1)</vt:lpstr>
      <vt:lpstr>Figure 6:  Supportive Housing (SH) Beds for At-Risk Populations:   Targets vs. Beds Actually Created, SFY 2006 – 2016</vt:lpstr>
      <vt:lpstr>Figure 7:  Clients Served by the SMHA in Supportive Housing (duplicated) SFY 2006 – SFY 2016</vt:lpstr>
      <vt:lpstr> Figure 8:  Percent of Discharges from NJ Regional State Psychiatric Hospitals (excl. AKFC) to Supportive Housing (SH):  CEPP Population and All Populations,  SFY 2010 – 2016</vt:lpstr>
      <vt:lpstr>Figure 9:  Clients Served by the SMHA in Supportive Housing (duplicated) and in the Regional State Hospitals SFY 2006 – SFY  2016</vt:lpstr>
      <vt:lpstr>Figure 15: Pre and Post-Olmstead Summary Hospitalization vs. Supportive Housing</vt:lpstr>
      <vt:lpstr>Figure 10:  NJ Division of Mental Health and Addictions Services Cumulative Olmstead Appropriations:  SFY 2006 - 2016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Recovery Through Housing</dc:title>
  <dc:creator>Cathy Boland</dc:creator>
  <cp:lastModifiedBy>Nicole</cp:lastModifiedBy>
  <cp:revision>21</cp:revision>
  <dcterms:created xsi:type="dcterms:W3CDTF">2017-02-22T13:57:10Z</dcterms:created>
  <dcterms:modified xsi:type="dcterms:W3CDTF">2017-04-12T21:38:46Z</dcterms:modified>
</cp:coreProperties>
</file>